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79" r:id="rId2"/>
    <p:sldId id="299" r:id="rId3"/>
    <p:sldId id="298" r:id="rId4"/>
    <p:sldId id="301" r:id="rId5"/>
    <p:sldId id="30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Turner" initials="RT" lastIdx="1" clrIdx="0">
    <p:extLst>
      <p:ext uri="{19B8F6BF-5375-455C-9EA6-DF929625EA0E}">
        <p15:presenceInfo xmlns:p15="http://schemas.microsoft.com/office/powerpoint/2012/main" userId="9bc3ebbb4293fb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83ED"/>
    <a:srgbClr val="ACEEE6"/>
    <a:srgbClr val="99E3FD"/>
    <a:srgbClr val="86EA97"/>
    <a:srgbClr val="869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52" d="100"/>
          <a:sy n="52"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1683" y="1736725"/>
            <a:ext cx="10871269" cy="3714952"/>
          </a:xfrm>
          <a:prstGeom prst="rect">
            <a:avLst/>
          </a:prstGeom>
        </p:spPr>
        <p:txBody>
          <a:bodyPr/>
          <a:lstStyle/>
          <a:p>
            <a:pPr lvl="0"/>
            <a:r>
              <a:rPr lang="en-US" dirty="0"/>
              <a:t>Click to add bullets</a:t>
            </a:r>
          </a:p>
        </p:txBody>
      </p:sp>
      <p:sp>
        <p:nvSpPr>
          <p:cNvPr id="5" name="Title 1"/>
          <p:cNvSpPr>
            <a:spLocks noGrp="1"/>
          </p:cNvSpPr>
          <p:nvPr>
            <p:ph type="title" hasCustomPrompt="1"/>
          </p:nvPr>
        </p:nvSpPr>
        <p:spPr>
          <a:xfrm>
            <a:off x="641683" y="365127"/>
            <a:ext cx="10871269" cy="404895"/>
          </a:xfrm>
          <a:prstGeom prst="rect">
            <a:avLst/>
          </a:prstGeom>
        </p:spPr>
        <p:txBody>
          <a:bodyPr>
            <a:noAutofit/>
          </a:bodyPr>
          <a:lstStyle/>
          <a:p>
            <a:r>
              <a:rPr lang="en-US" dirty="0"/>
              <a:t>Headline Title Here</a:t>
            </a:r>
          </a:p>
        </p:txBody>
      </p:sp>
      <p:sp>
        <p:nvSpPr>
          <p:cNvPr id="6" name="Text Placeholder 7"/>
          <p:cNvSpPr>
            <a:spLocks noGrp="1"/>
          </p:cNvSpPr>
          <p:nvPr>
            <p:ph type="body" sz="quarter" idx="10" hasCustomPrompt="1"/>
          </p:nvPr>
        </p:nvSpPr>
        <p:spPr>
          <a:xfrm>
            <a:off x="641683" y="925514"/>
            <a:ext cx="10871269" cy="509587"/>
          </a:xfrm>
          <a:prstGeom prst="rect">
            <a:avLst/>
          </a:prstGeom>
        </p:spPr>
        <p:txBody>
          <a:bodyPr>
            <a:noAutofit/>
          </a:bodyPr>
          <a:lstStyle>
            <a:lvl1pPr marL="0" indent="0">
              <a:buNone/>
              <a:defRPr i="1">
                <a:solidFill>
                  <a:srgbClr val="002E5F"/>
                </a:solidFill>
                <a:latin typeface="Goudy Modern MT"/>
                <a:cs typeface="Goudy Modern MT"/>
              </a:defRPr>
            </a:lvl1pPr>
          </a:lstStyle>
          <a:p>
            <a:pPr lvl="0"/>
            <a:r>
              <a:rPr lang="en-US" dirty="0"/>
              <a:t>Subtitle here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t="83207"/>
          <a:stretch/>
        </p:blipFill>
        <p:spPr>
          <a:xfrm>
            <a:off x="0" y="5706319"/>
            <a:ext cx="12192000" cy="1151681"/>
          </a:xfrm>
          <a:prstGeom prst="rect">
            <a:avLst/>
          </a:prstGeom>
        </p:spPr>
      </p:pic>
    </p:spTree>
    <p:extLst>
      <p:ext uri="{BB962C8B-B14F-4D97-AF65-F5344CB8AC3E}">
        <p14:creationId xmlns:p14="http://schemas.microsoft.com/office/powerpoint/2010/main" val="2080124796"/>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2300" kern="1200" baseline="0">
          <a:solidFill>
            <a:schemeClr val="bg2">
              <a:lumMod val="10000"/>
            </a:schemeClr>
          </a:solidFill>
          <a:latin typeface="Goudy Modern MT"/>
          <a:ea typeface="Helvetica" charset="0"/>
          <a:cs typeface="Goudy Modern M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2">
              <a:lumMod val="10000"/>
            </a:schemeClr>
          </a:solidFill>
          <a:latin typeface="Helvetica" charset="0"/>
          <a:ea typeface="Helvetica" charset="0"/>
          <a:cs typeface="Helvetica" charset="0"/>
        </a:defRPr>
      </a:lvl1pPr>
      <a:lvl2pPr marL="469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Helvetica" charset="0"/>
          <a:ea typeface="Helvetica" charset="0"/>
          <a:cs typeface="Helvetica" charset="0"/>
        </a:defRPr>
      </a:lvl2pPr>
      <a:lvl3pPr marL="711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2">
              <a:lumMod val="10000"/>
            </a:schemeClr>
          </a:solidFill>
          <a:latin typeface="Helvetica" charset="0"/>
          <a:ea typeface="Helvetica" charset="0"/>
          <a:cs typeface="Helvetica" charset="0"/>
        </a:defRPr>
      </a:lvl3pPr>
      <a:lvl4pPr marL="952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Helvetica" charset="0"/>
          <a:ea typeface="Helvetica" charset="0"/>
          <a:cs typeface="Helvetica" charset="0"/>
        </a:defRPr>
      </a:lvl4pPr>
      <a:lvl5pPr marL="1193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6467-orange-juice-png-image"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DAA4C7-6B51-45D1-99A4-ADF8C71BEC78}"/>
              </a:ext>
            </a:extLst>
          </p:cNvPr>
          <p:cNvSpPr>
            <a:spLocks noGrp="1"/>
          </p:cNvSpPr>
          <p:nvPr>
            <p:ph type="title"/>
          </p:nvPr>
        </p:nvSpPr>
        <p:spPr>
          <a:xfrm>
            <a:off x="1025121" y="2023240"/>
            <a:ext cx="10646795" cy="2562342"/>
          </a:xfrm>
        </p:spPr>
        <p:txBody>
          <a:bodyPr/>
          <a:lstStyle/>
          <a:p>
            <a:pPr marL="0" indent="0" algn="ctr">
              <a:buNone/>
            </a:pPr>
            <a:r>
              <a:rPr lang="en-GB" sz="5400" dirty="0">
                <a:solidFill>
                  <a:schemeClr val="tx1">
                    <a:lumMod val="75000"/>
                    <a:lumOff val="25000"/>
                  </a:schemeClr>
                </a:solidFill>
              </a:rPr>
              <a:t>Creating ‘safe spaces’ to talk about what isn’t talked about</a:t>
            </a:r>
          </a:p>
        </p:txBody>
      </p:sp>
      <p:sp>
        <p:nvSpPr>
          <p:cNvPr id="12" name="TextBox 11">
            <a:extLst>
              <a:ext uri="{FF2B5EF4-FFF2-40B4-BE49-F238E27FC236}">
                <a16:creationId xmlns:a16="http://schemas.microsoft.com/office/drawing/2014/main" id="{10075B9F-38DF-4230-8625-E379371E02BA}"/>
              </a:ext>
            </a:extLst>
          </p:cNvPr>
          <p:cNvSpPr txBox="1"/>
          <p:nvPr/>
        </p:nvSpPr>
        <p:spPr>
          <a:xfrm>
            <a:off x="3570051" y="4834760"/>
            <a:ext cx="8101865" cy="646331"/>
          </a:xfrm>
          <a:prstGeom prst="rect">
            <a:avLst/>
          </a:prstGeom>
          <a:noFill/>
        </p:spPr>
        <p:txBody>
          <a:bodyPr wrap="square">
            <a:spAutoFit/>
          </a:bodyPr>
          <a:lstStyle/>
          <a:p>
            <a:pPr algn="r"/>
            <a:r>
              <a:rPr lang="en-US" dirty="0">
                <a:solidFill>
                  <a:schemeClr val="bg2">
                    <a:lumMod val="10000"/>
                  </a:schemeClr>
                </a:solidFill>
              </a:rPr>
              <a:t>Rebecca Turner, University of Lincoln: returner@Lincoln.ac.uk</a:t>
            </a:r>
          </a:p>
          <a:p>
            <a:pPr algn="r"/>
            <a:r>
              <a:rPr lang="en-US" dirty="0">
                <a:solidFill>
                  <a:schemeClr val="bg2">
                    <a:lumMod val="10000"/>
                  </a:schemeClr>
                </a:solidFill>
              </a:rPr>
              <a:t>HARG Care Home Think Piece 2022</a:t>
            </a:r>
            <a:endParaRPr lang="en-GB" dirty="0">
              <a:solidFill>
                <a:schemeClr val="bg2">
                  <a:lumMod val="10000"/>
                </a:schemeClr>
              </a:solidFill>
            </a:endParaRPr>
          </a:p>
        </p:txBody>
      </p:sp>
    </p:spTree>
    <p:extLst>
      <p:ext uri="{BB962C8B-B14F-4D97-AF65-F5344CB8AC3E}">
        <p14:creationId xmlns:p14="http://schemas.microsoft.com/office/powerpoint/2010/main" val="323211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16F56-E16D-4555-9F99-2662998895D0}"/>
              </a:ext>
            </a:extLst>
          </p:cNvPr>
          <p:cNvSpPr>
            <a:spLocks noGrp="1"/>
          </p:cNvSpPr>
          <p:nvPr>
            <p:ph idx="1"/>
          </p:nvPr>
        </p:nvSpPr>
        <p:spPr>
          <a:xfrm>
            <a:off x="431639" y="249802"/>
            <a:ext cx="8922683" cy="5314292"/>
          </a:xfrm>
        </p:spPr>
        <p:txBody>
          <a:bodyPr/>
          <a:lstStyle/>
          <a:p>
            <a:pPr marL="0" indent="0">
              <a:buNone/>
            </a:pPr>
            <a:r>
              <a:rPr lang="en-GB" sz="3600" dirty="0">
                <a:solidFill>
                  <a:schemeClr val="tx1">
                    <a:lumMod val="75000"/>
                    <a:lumOff val="25000"/>
                  </a:schemeClr>
                </a:solidFill>
              </a:rPr>
              <a:t>Older People:</a:t>
            </a:r>
          </a:p>
          <a:p>
            <a:r>
              <a:rPr lang="en-GB" dirty="0">
                <a:latin typeface="+mj-lt"/>
              </a:rPr>
              <a:t>Sat together and chatted most days, talked about their concerns as  ‘grumblings’</a:t>
            </a:r>
          </a:p>
          <a:p>
            <a:endParaRPr lang="en-GB" dirty="0">
              <a:latin typeface="+mj-lt"/>
            </a:endParaRPr>
          </a:p>
          <a:p>
            <a:r>
              <a:rPr lang="en-GB" dirty="0">
                <a:latin typeface="+mj-lt"/>
              </a:rPr>
              <a:t>However: conversation didn’t go beyond general observations and remarks about the situation</a:t>
            </a:r>
          </a:p>
          <a:p>
            <a:endParaRPr lang="en-GB" dirty="0">
              <a:latin typeface="+mj-lt"/>
            </a:endParaRPr>
          </a:p>
          <a:p>
            <a:r>
              <a:rPr lang="en-GB" dirty="0">
                <a:latin typeface="+mj-lt"/>
              </a:rPr>
              <a:t>No space to think or talk about issues in more depth or consider how things could be any different</a:t>
            </a:r>
          </a:p>
          <a:p>
            <a:pPr marL="0" indent="0">
              <a:buNone/>
            </a:pPr>
            <a:endParaRPr lang="en-GB" dirty="0">
              <a:latin typeface="+mj-lt"/>
            </a:endParaRPr>
          </a:p>
          <a:p>
            <a:r>
              <a:rPr lang="en-GB" dirty="0">
                <a:latin typeface="+mj-lt"/>
              </a:rPr>
              <a:t>Research project brought older people living in a care home together, to focus on issues that were important to them, able to voice positive and negative opinions without the worry of upsetting </a:t>
            </a:r>
            <a:r>
              <a:rPr lang="en-GB" dirty="0" err="1">
                <a:latin typeface="+mj-lt"/>
              </a:rPr>
              <a:t>careworkers</a:t>
            </a:r>
            <a:r>
              <a:rPr lang="en-GB" dirty="0">
                <a:latin typeface="+mj-lt"/>
              </a:rPr>
              <a:t> or other residents</a:t>
            </a:r>
          </a:p>
          <a:p>
            <a:pPr marL="0" indent="0">
              <a:buNone/>
            </a:pPr>
            <a:endParaRPr lang="en-GB" dirty="0">
              <a:latin typeface="+mj-lt"/>
            </a:endParaRPr>
          </a:p>
          <a:p>
            <a:r>
              <a:rPr lang="en-GB" dirty="0">
                <a:latin typeface="+mj-lt"/>
              </a:rPr>
              <a:t>Sharing their view, and feeling that someone was important to them, therapeutic</a:t>
            </a:r>
          </a:p>
        </p:txBody>
      </p:sp>
      <p:pic>
        <p:nvPicPr>
          <p:cNvPr id="6" name="Picture 5" descr="A picture containing orange, cup, fruit drink, food&#10;&#10;Description automatically generated">
            <a:extLst>
              <a:ext uri="{FF2B5EF4-FFF2-40B4-BE49-F238E27FC236}">
                <a16:creationId xmlns:a16="http://schemas.microsoft.com/office/drawing/2014/main" id="{B11CF48F-B366-40A3-93C1-6FBE761B98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35296" y="662870"/>
            <a:ext cx="3376190" cy="3996679"/>
          </a:xfrm>
          <a:prstGeom prst="rect">
            <a:avLst/>
          </a:prstGeom>
        </p:spPr>
      </p:pic>
      <p:sp>
        <p:nvSpPr>
          <p:cNvPr id="7" name="TextBox 6">
            <a:extLst>
              <a:ext uri="{FF2B5EF4-FFF2-40B4-BE49-F238E27FC236}">
                <a16:creationId xmlns:a16="http://schemas.microsoft.com/office/drawing/2014/main" id="{5A9103BB-0E76-4E64-976A-CBC5861935B9}"/>
              </a:ext>
            </a:extLst>
          </p:cNvPr>
          <p:cNvSpPr txBox="1"/>
          <p:nvPr/>
        </p:nvSpPr>
        <p:spPr>
          <a:xfrm>
            <a:off x="6785934" y="6289817"/>
            <a:ext cx="5136776" cy="230832"/>
          </a:xfrm>
          <a:prstGeom prst="rect">
            <a:avLst/>
          </a:prstGeom>
          <a:noFill/>
        </p:spPr>
        <p:txBody>
          <a:bodyPr wrap="square" rtlCol="0">
            <a:spAutoFit/>
          </a:bodyPr>
          <a:lstStyle/>
          <a:p>
            <a:r>
              <a:rPr lang="en-GB" sz="900">
                <a:hlinkClick r:id="rId3" tooltip="https://freepngimg.com/png/6467-orange-juice-png-image"/>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132235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47024-2277-4D6D-8B4E-EDC6437B0E5F}"/>
              </a:ext>
            </a:extLst>
          </p:cNvPr>
          <p:cNvSpPr>
            <a:spLocks noGrp="1"/>
          </p:cNvSpPr>
          <p:nvPr>
            <p:ph idx="1"/>
          </p:nvPr>
        </p:nvSpPr>
        <p:spPr>
          <a:xfrm>
            <a:off x="660365" y="533416"/>
            <a:ext cx="10871269" cy="4359724"/>
          </a:xfrm>
        </p:spPr>
        <p:txBody>
          <a:bodyPr/>
          <a:lstStyle/>
          <a:p>
            <a:pPr marL="0" indent="0">
              <a:buNone/>
            </a:pPr>
            <a:r>
              <a:rPr lang="en-GB" sz="4000" dirty="0">
                <a:solidFill>
                  <a:schemeClr val="tx1">
                    <a:lumMod val="75000"/>
                    <a:lumOff val="25000"/>
                  </a:schemeClr>
                </a:solidFill>
                <a:latin typeface="+mn-lt"/>
              </a:rPr>
              <a:t>Relatives</a:t>
            </a:r>
          </a:p>
          <a:p>
            <a:r>
              <a:rPr lang="en-GB" dirty="0">
                <a:latin typeface="+mj-lt"/>
              </a:rPr>
              <a:t>Relatives were all regular visitors of the care home, Did not know each other well but usually saw each other in passing, brief exchanges and greetings. Sometimes they found themselves in communal spaces which allowed longer chats, general conversation and updates about their loved ones.</a:t>
            </a:r>
          </a:p>
          <a:p>
            <a:r>
              <a:rPr lang="en-GB" b="0" i="0" dirty="0">
                <a:solidFill>
                  <a:srgbClr val="2A2A2A"/>
                </a:solidFill>
                <a:effectLst/>
                <a:latin typeface="+mj-lt"/>
              </a:rPr>
              <a:t>No </a:t>
            </a:r>
            <a:r>
              <a:rPr lang="en-GB" dirty="0">
                <a:solidFill>
                  <a:srgbClr val="2A2A2A"/>
                </a:solidFill>
                <a:latin typeface="+mj-lt"/>
              </a:rPr>
              <a:t>opportunities for a more focused talk on issues within the care home.</a:t>
            </a:r>
          </a:p>
          <a:p>
            <a:r>
              <a:rPr lang="en-GB" b="0" i="0" dirty="0">
                <a:solidFill>
                  <a:srgbClr val="2A2A2A"/>
                </a:solidFill>
                <a:effectLst/>
                <a:latin typeface="+mj-lt"/>
              </a:rPr>
              <a:t>Relatives and resident's meetings, managers/staff present, no</a:t>
            </a:r>
            <a:r>
              <a:rPr lang="en-GB" dirty="0">
                <a:solidFill>
                  <a:srgbClr val="2A2A2A"/>
                </a:solidFill>
                <a:latin typeface="+mj-lt"/>
              </a:rPr>
              <a:t> safe space to air ideas amongst peers</a:t>
            </a:r>
          </a:p>
          <a:p>
            <a:r>
              <a:rPr lang="en-GB" dirty="0">
                <a:solidFill>
                  <a:srgbClr val="2A2A2A"/>
                </a:solidFill>
                <a:latin typeface="+mj-lt"/>
              </a:rPr>
              <a:t>Used to be a relative's social group, but this had dwindled over time </a:t>
            </a:r>
          </a:p>
          <a:p>
            <a:r>
              <a:rPr lang="en-GB" b="0" i="0" dirty="0">
                <a:solidFill>
                  <a:srgbClr val="2A2A2A"/>
                </a:solidFill>
                <a:effectLst/>
                <a:latin typeface="+mj-lt"/>
              </a:rPr>
              <a:t>Found it helpful hearing </a:t>
            </a:r>
            <a:r>
              <a:rPr lang="en-GB" dirty="0">
                <a:solidFill>
                  <a:srgbClr val="2A2A2A"/>
                </a:solidFill>
                <a:latin typeface="+mj-lt"/>
              </a:rPr>
              <a:t>the experiences of others, enjoyed the process</a:t>
            </a:r>
          </a:p>
          <a:p>
            <a:r>
              <a:rPr lang="en-GB" dirty="0">
                <a:solidFill>
                  <a:srgbClr val="2A2A2A"/>
                </a:solidFill>
                <a:latin typeface="+mj-lt"/>
              </a:rPr>
              <a:t>Something for them in the home, away from their family member</a:t>
            </a:r>
          </a:p>
          <a:p>
            <a:r>
              <a:rPr lang="en-GB" b="0" i="0" dirty="0">
                <a:solidFill>
                  <a:srgbClr val="2A2A2A"/>
                </a:solidFill>
                <a:effectLst/>
                <a:latin typeface="+mj-lt"/>
              </a:rPr>
              <a:t>Wanted to work together to make a difference</a:t>
            </a:r>
            <a:endParaRPr lang="en-US" b="0" i="0" dirty="0">
              <a:solidFill>
                <a:srgbClr val="2A2A2A"/>
              </a:solidFill>
              <a:effectLst/>
              <a:latin typeface="+mj-lt"/>
            </a:endParaRP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5761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5618A-4558-4E88-BAD7-271150A25EBA}"/>
              </a:ext>
            </a:extLst>
          </p:cNvPr>
          <p:cNvSpPr>
            <a:spLocks noGrp="1"/>
          </p:cNvSpPr>
          <p:nvPr>
            <p:ph idx="1"/>
          </p:nvPr>
        </p:nvSpPr>
        <p:spPr>
          <a:xfrm>
            <a:off x="641682" y="1150799"/>
            <a:ext cx="10871269" cy="3714952"/>
          </a:xfrm>
        </p:spPr>
        <p:txBody>
          <a:bodyPr/>
          <a:lstStyle/>
          <a:p>
            <a:r>
              <a:rPr lang="en-GB" dirty="0"/>
              <a:t>Some were already good friends, others only knew vaguely through work</a:t>
            </a:r>
          </a:p>
          <a:p>
            <a:r>
              <a:rPr lang="en-GB" dirty="0"/>
              <a:t>Busy working environment, little chance to share good practice and ideas, or talk about how they felt about their jobs.</a:t>
            </a:r>
          </a:p>
          <a:p>
            <a:r>
              <a:rPr lang="en-GB" dirty="0"/>
              <a:t>Little opportunity to reflect on everyday experiences in the care home.</a:t>
            </a:r>
          </a:p>
          <a:p>
            <a:r>
              <a:rPr lang="en-GB" dirty="0"/>
              <a:t>Worries about airing opinions in front of managers, not wanting to be seen as causing problems</a:t>
            </a:r>
          </a:p>
          <a:p>
            <a:r>
              <a:rPr lang="en-GB" dirty="0"/>
              <a:t>They all cared about the people they support and want to make improvements</a:t>
            </a:r>
          </a:p>
          <a:p>
            <a:r>
              <a:rPr lang="en-GB" dirty="0"/>
              <a:t>Typically undervalued their own ideas</a:t>
            </a:r>
          </a:p>
          <a:p>
            <a:r>
              <a:rPr lang="en-GB" dirty="0"/>
              <a:t>Safe space was important to consider the things they are already doing well, and talk their worries, things that aren’t working and what they wanted for the future.</a:t>
            </a:r>
          </a:p>
          <a:p>
            <a:endParaRPr lang="en-GB" dirty="0"/>
          </a:p>
          <a:p>
            <a:endParaRPr lang="en-GB" dirty="0"/>
          </a:p>
        </p:txBody>
      </p:sp>
      <p:sp>
        <p:nvSpPr>
          <p:cNvPr id="3" name="Title 2">
            <a:extLst>
              <a:ext uri="{FF2B5EF4-FFF2-40B4-BE49-F238E27FC236}">
                <a16:creationId xmlns:a16="http://schemas.microsoft.com/office/drawing/2014/main" id="{AB000023-3755-4555-964C-A7A421CBD35B}"/>
              </a:ext>
            </a:extLst>
          </p:cNvPr>
          <p:cNvSpPr>
            <a:spLocks noGrp="1"/>
          </p:cNvSpPr>
          <p:nvPr>
            <p:ph type="title"/>
          </p:nvPr>
        </p:nvSpPr>
        <p:spPr/>
        <p:txBody>
          <a:bodyPr/>
          <a:lstStyle/>
          <a:p>
            <a:r>
              <a:rPr lang="en-GB" sz="4000" dirty="0">
                <a:solidFill>
                  <a:schemeClr val="tx1">
                    <a:lumMod val="75000"/>
                    <a:lumOff val="25000"/>
                  </a:schemeClr>
                </a:solidFill>
                <a:latin typeface="+mn-lt"/>
              </a:rPr>
              <a:t>Staff</a:t>
            </a:r>
          </a:p>
        </p:txBody>
      </p:sp>
    </p:spTree>
    <p:extLst>
      <p:ext uri="{BB962C8B-B14F-4D97-AF65-F5344CB8AC3E}">
        <p14:creationId xmlns:p14="http://schemas.microsoft.com/office/powerpoint/2010/main" val="118283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3FCB3-52F4-4933-9D1B-AB400AE5A40C}"/>
              </a:ext>
            </a:extLst>
          </p:cNvPr>
          <p:cNvSpPr>
            <a:spLocks noGrp="1"/>
          </p:cNvSpPr>
          <p:nvPr>
            <p:ph idx="1"/>
          </p:nvPr>
        </p:nvSpPr>
        <p:spPr>
          <a:xfrm>
            <a:off x="259944" y="221941"/>
            <a:ext cx="11645011" cy="5078028"/>
          </a:xfrm>
        </p:spPr>
        <p:txBody>
          <a:bodyPr/>
          <a:lstStyle/>
          <a:p>
            <a:pPr marL="0" indent="0">
              <a:buNone/>
            </a:pPr>
            <a:r>
              <a:rPr lang="en-GB" sz="3200" dirty="0">
                <a:solidFill>
                  <a:schemeClr val="tx1">
                    <a:lumMod val="75000"/>
                    <a:lumOff val="25000"/>
                  </a:schemeClr>
                </a:solidFill>
              </a:rPr>
              <a:t>Take Away Message</a:t>
            </a:r>
          </a:p>
          <a:p>
            <a:pPr marL="0" indent="0">
              <a:buNone/>
            </a:pPr>
            <a:endParaRPr lang="en-GB" sz="3200" dirty="0">
              <a:solidFill>
                <a:schemeClr val="tx1">
                  <a:lumMod val="75000"/>
                  <a:lumOff val="25000"/>
                </a:schemeClr>
              </a:solidFill>
            </a:endParaRPr>
          </a:p>
          <a:p>
            <a:pPr marL="0" indent="0" algn="ctr">
              <a:buNone/>
            </a:pPr>
            <a:r>
              <a:rPr lang="en-GB" sz="3200" dirty="0">
                <a:solidFill>
                  <a:schemeClr val="tx1">
                    <a:lumMod val="75000"/>
                    <a:lumOff val="25000"/>
                  </a:schemeClr>
                </a:solidFill>
              </a:rPr>
              <a:t>Collaborations within and across care homes, health and social care sector, user groups are important, but mustn’t forget the potential of research to get groups of people together, who we often assume will already be meeting and talking.</a:t>
            </a:r>
          </a:p>
          <a:p>
            <a:pPr marL="0" indent="0" algn="ctr">
              <a:buNone/>
            </a:pPr>
            <a:r>
              <a:rPr lang="en-GB" sz="3200" dirty="0">
                <a:solidFill>
                  <a:schemeClr val="tx1">
                    <a:lumMod val="75000"/>
                    <a:lumOff val="25000"/>
                  </a:schemeClr>
                </a:solidFill>
              </a:rPr>
              <a:t>PAR is ideal for this, but how can we/should we be incorporating this into other research designs.</a:t>
            </a:r>
          </a:p>
        </p:txBody>
      </p:sp>
    </p:spTree>
    <p:extLst>
      <p:ext uri="{BB962C8B-B14F-4D97-AF65-F5344CB8AC3E}">
        <p14:creationId xmlns:p14="http://schemas.microsoft.com/office/powerpoint/2010/main" val="408581669"/>
      </p:ext>
    </p:extLst>
  </p:cSld>
  <p:clrMapOvr>
    <a:masterClrMapping/>
  </p:clrMapOvr>
</p:sld>
</file>

<file path=ppt/theme/theme1.xml><?xml version="1.0" encoding="utf-8"?>
<a:theme xmlns:a="http://schemas.openxmlformats.org/drawingml/2006/main" name="UOL - Text Slides">
  <a:themeElements>
    <a:clrScheme name="UOL Theme">
      <a:dk1>
        <a:srgbClr val="002E5E"/>
      </a:dk1>
      <a:lt1>
        <a:srgbClr val="FFFFFF"/>
      </a:lt1>
      <a:dk2>
        <a:srgbClr val="69696E"/>
      </a:dk2>
      <a:lt2>
        <a:srgbClr val="E7E6E6"/>
      </a:lt2>
      <a:accent1>
        <a:srgbClr val="002E5E"/>
      </a:accent1>
      <a:accent2>
        <a:srgbClr val="69696E"/>
      </a:accent2>
      <a:accent3>
        <a:srgbClr val="002E5E"/>
      </a:accent3>
      <a:accent4>
        <a:srgbClr val="69696E"/>
      </a:accent4>
      <a:accent5>
        <a:srgbClr val="002E5E"/>
      </a:accent5>
      <a:accent6>
        <a:srgbClr val="69696E"/>
      </a:accent6>
      <a:hlink>
        <a:srgbClr val="002E5E"/>
      </a:hlink>
      <a:folHlink>
        <a:srgbClr val="69696E"/>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3005</TotalTime>
  <Words>454</Words>
  <Application>Microsoft Office PowerPoint</Application>
  <PresentationFormat>Widescreen</PresentationFormat>
  <Paragraphs>35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Goudy Modern MT</vt:lpstr>
      <vt:lpstr>Helvetica</vt:lpstr>
      <vt:lpstr>UOL - Text Slides</vt:lpstr>
      <vt:lpstr>Creating ‘safe spaces’ to talk about what isn’t talked about</vt:lpstr>
      <vt:lpstr>PowerPoint Presentation</vt:lpstr>
      <vt:lpstr>PowerPoint Presentation</vt:lpstr>
      <vt:lpstr>Staff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participatory research in care homes:   reflections on the Lincolnshire Action Research in Care Homes (LARCH) project</dc:title>
  <dc:creator>Rebecca Turner</dc:creator>
  <cp:lastModifiedBy>Thomas George (Health and Social Care)</cp:lastModifiedBy>
  <cp:revision>66</cp:revision>
  <dcterms:created xsi:type="dcterms:W3CDTF">2021-07-05T21:55:53Z</dcterms:created>
  <dcterms:modified xsi:type="dcterms:W3CDTF">2022-02-02T16:08:23Z</dcterms:modified>
</cp:coreProperties>
</file>